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56" r:id="rId2"/>
    <p:sldId id="329" r:id="rId3"/>
    <p:sldId id="365" r:id="rId4"/>
    <p:sldId id="332" r:id="rId5"/>
    <p:sldId id="352" r:id="rId6"/>
    <p:sldId id="330" r:id="rId7"/>
    <p:sldId id="328" r:id="rId8"/>
    <p:sldId id="333" r:id="rId9"/>
    <p:sldId id="334" r:id="rId10"/>
    <p:sldId id="336" r:id="rId11"/>
    <p:sldId id="335" r:id="rId12"/>
    <p:sldId id="353" r:id="rId13"/>
    <p:sldId id="337" r:id="rId14"/>
    <p:sldId id="338" r:id="rId15"/>
    <p:sldId id="339" r:id="rId16"/>
    <p:sldId id="340" r:id="rId17"/>
    <p:sldId id="342" r:id="rId18"/>
    <p:sldId id="341" r:id="rId19"/>
    <p:sldId id="343" r:id="rId20"/>
    <p:sldId id="346" r:id="rId21"/>
    <p:sldId id="347" r:id="rId22"/>
    <p:sldId id="348" r:id="rId23"/>
    <p:sldId id="349" r:id="rId24"/>
    <p:sldId id="350" r:id="rId25"/>
    <p:sldId id="345" r:id="rId26"/>
    <p:sldId id="354" r:id="rId27"/>
    <p:sldId id="357" r:id="rId28"/>
    <p:sldId id="359" r:id="rId29"/>
    <p:sldId id="360" r:id="rId30"/>
    <p:sldId id="362" r:id="rId31"/>
    <p:sldId id="363" r:id="rId32"/>
    <p:sldId id="361" r:id="rId33"/>
    <p:sldId id="364" r:id="rId34"/>
    <p:sldId id="358" r:id="rId35"/>
    <p:sldId id="355" r:id="rId3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3">
          <p15:clr>
            <a:srgbClr val="A4A3A4"/>
          </p15:clr>
        </p15:guide>
        <p15:guide id="2" orient="horz" pos="2689">
          <p15:clr>
            <a:srgbClr val="A4A3A4"/>
          </p15:clr>
        </p15:guide>
        <p15:guide id="3" orient="horz" pos="3137">
          <p15:clr>
            <a:srgbClr val="A4A3A4"/>
          </p15:clr>
        </p15:guide>
        <p15:guide id="4" orient="horz" pos="1754">
          <p15:clr>
            <a:srgbClr val="A4A3A4"/>
          </p15:clr>
        </p15:guide>
        <p15:guide id="5" orient="horz" pos="1996">
          <p15:clr>
            <a:srgbClr val="A4A3A4"/>
          </p15:clr>
        </p15:guide>
        <p15:guide id="6" orient="horz" pos="714">
          <p15:clr>
            <a:srgbClr val="A4A3A4"/>
          </p15:clr>
        </p15:guide>
        <p15:guide id="7" orient="horz" pos="738">
          <p15:clr>
            <a:srgbClr val="A4A3A4"/>
          </p15:clr>
        </p15:guide>
        <p15:guide id="8" orient="horz" pos="848">
          <p15:clr>
            <a:srgbClr val="A4A3A4"/>
          </p15:clr>
        </p15:guide>
        <p15:guide id="9" orient="horz" pos="1099">
          <p15:clr>
            <a:srgbClr val="A4A3A4"/>
          </p15:clr>
        </p15:guide>
        <p15:guide id="10" pos="4288">
          <p15:clr>
            <a:srgbClr val="A4A3A4"/>
          </p15:clr>
        </p15:guide>
        <p15:guide id="11" pos="2272">
          <p15:clr>
            <a:srgbClr val="A4A3A4"/>
          </p15:clr>
        </p15:guide>
        <p15:guide id="12" pos="4753">
          <p15:clr>
            <a:srgbClr val="A4A3A4"/>
          </p15:clr>
        </p15:guide>
        <p15:guide id="13" pos="2805">
          <p15:clr>
            <a:srgbClr val="A4A3A4"/>
          </p15:clr>
        </p15:guide>
        <p15:guide id="14" pos="3847">
          <p15:clr>
            <a:srgbClr val="A4A3A4"/>
          </p15:clr>
        </p15:guide>
        <p15:guide id="15" pos="159">
          <p15:clr>
            <a:srgbClr val="A4A3A4"/>
          </p15:clr>
        </p15:guide>
        <p15:guide id="16" pos="974">
          <p15:clr>
            <a:srgbClr val="A4A3A4"/>
          </p15:clr>
        </p15:guide>
        <p15:guide id="17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0015"/>
    <a:srgbClr val="57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011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44" y="132"/>
      </p:cViewPr>
      <p:guideLst>
        <p:guide orient="horz" pos="2283"/>
        <p:guide orient="horz" pos="2689"/>
        <p:guide orient="horz" pos="3137"/>
        <p:guide orient="horz" pos="1754"/>
        <p:guide orient="horz" pos="1996"/>
        <p:guide orient="horz" pos="714"/>
        <p:guide orient="horz" pos="738"/>
        <p:guide orient="horz" pos="848"/>
        <p:guide orient="horz" pos="1099"/>
        <p:guide pos="4288"/>
        <p:guide pos="2272"/>
        <p:guide pos="4753"/>
        <p:guide pos="2805"/>
        <p:guide pos="3847"/>
        <p:guide pos="159"/>
        <p:guide pos="974"/>
        <p:guide pos="2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00A4-318A-4649-BFBE-3512021A1829}" type="datetimeFigureOut">
              <a:rPr lang="de-DE" smtClean="0"/>
              <a:t>12.02.2016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56CEE-F4C3-4F78-A98F-14C1F2178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37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56CEE-F4C3-4F78-A98F-14C1F2178ED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43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56CEE-F4C3-4F78-A98F-14C1F2178ED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3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indungs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J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30" y="4046165"/>
            <a:ext cx="295495" cy="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wort rich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wort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findungs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46226" y="1744663"/>
            <a:ext cx="5997574" cy="455612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de-DE" sz="2400" b="0" i="0" cap="all" baseline="0" dirty="0">
                <a:solidFill>
                  <a:schemeClr val="lt1"/>
                </a:solidFill>
                <a:latin typeface="FlamaCondensed-Basic"/>
                <a:cs typeface="FlamaCondensed-Basic"/>
              </a:defRPr>
            </a:lvl1pPr>
          </a:lstStyle>
          <a:p>
            <a:pPr marL="0" lvl="0" algn="ctr"/>
            <a:r>
              <a:rPr lang="de-DE" dirty="0" smtClean="0"/>
              <a:t>Viel  </a:t>
            </a:r>
            <a:r>
              <a:rPr lang="de-DE" dirty="0" err="1" smtClean="0"/>
              <a:t>Spass</a:t>
            </a:r>
            <a:r>
              <a:rPr lang="de-DE" dirty="0" smtClean="0"/>
              <a:t>  beim  beuch  von  </a:t>
            </a:r>
            <a:r>
              <a:rPr lang="de-DE" dirty="0" err="1" smtClean="0"/>
              <a:t>discover</a:t>
            </a:r>
            <a:r>
              <a:rPr lang="de-DE" dirty="0" smtClean="0"/>
              <a:t>  </a:t>
            </a:r>
            <a:r>
              <a:rPr lang="de-DE" dirty="0" err="1" smtClean="0"/>
              <a:t>industry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959" y="4598988"/>
            <a:ext cx="177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67265" y="-14053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4" name="Bild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978" y="-1"/>
            <a:ext cx="2629022" cy="15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3" r:id="rId2"/>
    <p:sldLayoutId id="2147483694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 cap="all">
          <a:solidFill>
            <a:schemeClr val="bg1"/>
          </a:solidFill>
          <a:latin typeface="FlamaCondensed-Medium"/>
          <a:ea typeface="+mj-ea"/>
          <a:cs typeface="FlamaCondensed-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heSans B5 Plain"/>
          <a:ea typeface="+mn-ea"/>
          <a:cs typeface="TheSans B5 Pla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heSans B5 Plain"/>
          <a:ea typeface="+mn-ea"/>
          <a:cs typeface="TheSans B5 Pla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heSans B5 Plain"/>
          <a:ea typeface="+mn-ea"/>
          <a:cs typeface="TheSans B5 Pla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heSans B5 Plain"/>
          <a:ea typeface="+mn-ea"/>
          <a:cs typeface="TheSans B5 Pla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heSans B5 Plain"/>
          <a:ea typeface="+mn-ea"/>
          <a:cs typeface="TheSans B5 Pla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8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3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3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7.xml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1223063"/>
            <a:ext cx="9144000" cy="3920437"/>
            <a:chOff x="0" y="1223063"/>
            <a:chExt cx="9144000" cy="3920437"/>
          </a:xfrm>
        </p:grpSpPr>
        <p:sp>
          <p:nvSpPr>
            <p:cNvPr id="2" name="Rechteck 1"/>
            <p:cNvSpPr/>
            <p:nvPr/>
          </p:nvSpPr>
          <p:spPr>
            <a:xfrm>
              <a:off x="0" y="3883500"/>
              <a:ext cx="9144000" cy="126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53" y="3919123"/>
              <a:ext cx="8694000" cy="117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Bild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72" y="1223063"/>
              <a:ext cx="6085331" cy="1535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3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62000" y="1080000"/>
            <a:ext cx="8243887" cy="292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TheSerif HP3 Light"/>
                <a:cs typeface="TheSerif HP3 Light"/>
              </a:defRPr>
            </a:lvl1pPr>
            <a:lvl2pPr marL="285750" indent="-285750" defTabSz="355600">
              <a:buFont typeface="Arial"/>
              <a:buChar char="•"/>
              <a:defRPr sz="1600" b="0" i="0">
                <a:latin typeface="TheSerif HP3 Light"/>
                <a:cs typeface="TheSerif HP3 Light"/>
              </a:defRPr>
            </a:lvl2pPr>
            <a:lvl3pPr marL="538163" indent="-266700">
              <a:buFont typeface="Symbol" charset="2"/>
              <a:buChar char="-"/>
              <a:defRPr sz="1600" b="0" i="0">
                <a:latin typeface="TheSerif HP3 Light"/>
                <a:cs typeface="TheSerif HP3 Light"/>
              </a:defRPr>
            </a:lvl3pPr>
            <a:lvl4pPr marL="538163" indent="-266700" defTabSz="-19050">
              <a:buNone/>
              <a:defRPr sz="1200" b="0" i="0">
                <a:latin typeface="TheSerif HP3 Light"/>
                <a:cs typeface="TheSerif HP3 Light"/>
              </a:defRPr>
            </a:lvl4pPr>
            <a:lvl5pPr marL="804863" indent="-266700" defTabSz="-19050">
              <a:buNone/>
              <a:defRPr sz="1200" b="0" i="0">
                <a:latin typeface="TheSerif HP3 Light"/>
                <a:cs typeface="TheSerif HP3 Light"/>
              </a:defRPr>
            </a:lvl5pPr>
          </a:lstStyle>
          <a:p>
            <a:pPr lvl="0"/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 Eurer Sicherheit</a:t>
            </a:r>
          </a:p>
          <a:p>
            <a:pPr lvl="0"/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Während der Veranstaltung darf im Untergeschoss nicht gegessen und getrunken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werden. Gerne dürft ihr aber nach Rücksprache mit den begleitenden Lehrkräften und den Coaches dafür rausgehen.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Ausstattung bitte mit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Vorsicht und Respekt behandeln: Ihr dürft alles ausprobieren, aber bedenkt, dass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Einrichtung im Ausstellungsmobil einzigartig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wertvoll ist.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Sollte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etwas nicht auf Anhieb funktionieren oder etwas unklar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sein, stehen euch die Coaches für Fragen zur Verfügung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hlinkClick r:id="rId3" action="ppaction://hlinksldjump"/>
          </p:cNvPr>
          <p:cNvSpPr txBox="1"/>
          <p:nvPr/>
        </p:nvSpPr>
        <p:spPr>
          <a:xfrm>
            <a:off x="5153025" y="4435316"/>
            <a:ext cx="341525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 ende der </a:t>
            </a:r>
            <a:r>
              <a:rPr lang="de-DE" sz="1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veranstaltung</a:t>
            </a:r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4" name="Textfeld 13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5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8" name="Rechteck 7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0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62000" y="1080000"/>
            <a:ext cx="8081777" cy="292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TheSerif HP3 Light"/>
                <a:cs typeface="TheSerif HP3 Light"/>
              </a:defRPr>
            </a:lvl1pPr>
            <a:lvl2pPr marL="285750" indent="-285750" defTabSz="355600">
              <a:buFont typeface="Arial"/>
              <a:buChar char="•"/>
              <a:defRPr sz="1600" b="0" i="0">
                <a:latin typeface="TheSerif HP3 Light"/>
                <a:cs typeface="TheSerif HP3 Light"/>
              </a:defRPr>
            </a:lvl2pPr>
            <a:lvl3pPr marL="538163" indent="-266700">
              <a:buFont typeface="Symbol" charset="2"/>
              <a:buChar char="-"/>
              <a:defRPr sz="1600" b="0" i="0">
                <a:latin typeface="TheSerif HP3 Light"/>
                <a:cs typeface="TheSerif HP3 Light"/>
              </a:defRPr>
            </a:lvl3pPr>
            <a:lvl4pPr marL="538163" indent="-266700" defTabSz="-19050">
              <a:buNone/>
              <a:defRPr sz="1200" b="0" i="0">
                <a:latin typeface="TheSerif HP3 Light"/>
                <a:cs typeface="TheSerif HP3 Light"/>
              </a:defRPr>
            </a:lvl4pPr>
            <a:lvl5pPr marL="804863" indent="-266700" defTabSz="-19050">
              <a:buNone/>
              <a:defRPr sz="1200" b="0" i="0">
                <a:latin typeface="TheSerif HP3 Light"/>
                <a:cs typeface="TheSerif HP3 Light"/>
              </a:defRPr>
            </a:lvl5pPr>
          </a:lstStyle>
          <a:p>
            <a:pPr lvl="0"/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Zum Schluss</a:t>
            </a:r>
          </a:p>
          <a:p>
            <a:pPr lvl="0"/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Testet euer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Wissen: Nachdem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Gruppen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Arbeitsstationen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durchlaufen haben,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findet am Ende an den Tablets eine „Challenge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alle statt.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Aufforderung der Coaches begeben sich die jeweiligen Gruppensprecher an die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Tablets,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 jeweiligen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Gruppenname ein und beantworten die fünf Fragen. Der Rest der Gruppe darf den Gruppensprecher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dabei unterstützen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Natürlich wird die Siegergruppe belohnt!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Obwohl das Ausstellungsmobil und das Personal empfindlich auf Mobiltelefone reagieren, dürft ihr eure Mobiltelefone nutzen: zum Fotografieren! Das ist erlaubt und ausdrücklich erwünscht.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9" name="Rechteck 8">
            <a:hlinkClick r:id="rId4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7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773213" y="2419177"/>
            <a:ext cx="4064070" cy="433112"/>
            <a:chOff x="2671637" y="2263282"/>
            <a:chExt cx="4064070" cy="433112"/>
          </a:xfrm>
        </p:grpSpPr>
        <p:sp>
          <p:nvSpPr>
            <p:cNvPr id="6" name="Rechteck 5"/>
            <p:cNvSpPr/>
            <p:nvPr/>
          </p:nvSpPr>
          <p:spPr>
            <a:xfrm>
              <a:off x="2671637" y="2263282"/>
              <a:ext cx="406407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VORBEREITUNG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637" y="2300394"/>
              <a:ext cx="746655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9" name="Textfeld 8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0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2" name="Textfeld 11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hteck 12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2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8" name="Rechteck 7">
            <a:hlinkClick r:id="rId3" action="ppaction://hlinksldjump"/>
          </p:cNvPr>
          <p:cNvSpPr/>
          <p:nvPr/>
        </p:nvSpPr>
        <p:spPr>
          <a:xfrm>
            <a:off x="1097688" y="1788076"/>
            <a:ext cx="5236437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GESCHICHTE DER INDUSTRIE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hlinkClick r:id="rId4" action="ppaction://hlinksldjump"/>
          </p:cNvPr>
          <p:cNvSpPr/>
          <p:nvPr/>
        </p:nvSpPr>
        <p:spPr>
          <a:xfrm>
            <a:off x="1097687" y="2390635"/>
            <a:ext cx="6217513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produktenstehungsprozess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hlinkClick r:id="rId5" action="ppaction://hlinksldjump"/>
          </p:cNvPr>
          <p:cNvSpPr/>
          <p:nvPr/>
        </p:nvSpPr>
        <p:spPr>
          <a:xfrm>
            <a:off x="1097688" y="3006165"/>
            <a:ext cx="5769837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und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arbeitsaufträge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8" name="Textfeld 17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0" name="Bild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9" name="Rechteck 8">
            <a:hlinkClick r:id="rId7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4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9" name="Textfeld 8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97688" y="2721526"/>
            <a:ext cx="5236437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GESCHICHTE DER INDUSTRIE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2050" name="Picture 2" descr="\\flad-intern\daten\Kunden N - Z\Südwestmetall_C\MINT-MOBIL\MI-0014-MINT-MOBIL Konzeptentwicklung\_TRANSFER\Arbeitspakete_Vor-Nachbereitung\Geschichte-der-Industrie\Dampfmaschin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68" y="1518972"/>
            <a:ext cx="577879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2413" y="809737"/>
            <a:ext cx="2108955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1.0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4"/>
          <p:cNvSpPr txBox="1">
            <a:spLocks/>
          </p:cNvSpPr>
          <p:nvPr/>
        </p:nvSpPr>
        <p:spPr>
          <a:xfrm>
            <a:off x="252413" y="1509433"/>
            <a:ext cx="1839734" cy="1021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1712</a:t>
            </a:r>
          </a:p>
          <a:p>
            <a:endParaRPr lang="de-DE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4217642" y="880786"/>
            <a:ext cx="2892165" cy="62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Dampfmaschine</a:t>
            </a: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8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hteck 18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2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3074" name="Picture 2" descr="\\flad-intern\daten\Kunden N - Z\Südwestmetall_C\MINT-MOBIL\MI-0014-MINT-MOBIL Konzeptentwicklung\_TRANSFER\Arbeitspakete_Vor-Nachbereitung\Geschichte-der-Industrie\Fliessba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890" y="2075412"/>
            <a:ext cx="6480000" cy="23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252413" y="809737"/>
            <a:ext cx="2108955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2.0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252413" y="1509433"/>
            <a:ext cx="1839734" cy="146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1870</a:t>
            </a: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platzhalter 4"/>
          <p:cNvSpPr txBox="1">
            <a:spLocks/>
          </p:cNvSpPr>
          <p:nvPr/>
        </p:nvSpPr>
        <p:spPr>
          <a:xfrm>
            <a:off x="3776708" y="882000"/>
            <a:ext cx="3411543" cy="1257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ochgelegte</a:t>
            </a: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Transportbänder </a:t>
            </a: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8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hteck 18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5122" name="Picture 2" descr="\\flad-intern\daten\Kunden N - Z\Südwestmetall_C\MINT-MOBIL\MI-0014-MINT-MOBIL Konzeptentwicklung\_TRANSFER\Arbeitspakete_Vor-Nachbereitung\Geschichte-der-Industrie\Roboter-CP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590" y="1637636"/>
            <a:ext cx="518901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2413" y="809737"/>
            <a:ext cx="2108955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3.0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4"/>
          <p:cNvSpPr txBox="1">
            <a:spLocks/>
          </p:cNvSpPr>
          <p:nvPr/>
        </p:nvSpPr>
        <p:spPr>
          <a:xfrm>
            <a:off x="252413" y="1509433"/>
            <a:ext cx="1839734" cy="146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</a:p>
          <a:p>
            <a:endParaRPr lang="de-DE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3840633" y="882000"/>
            <a:ext cx="3240632" cy="125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rogrammierbare </a:t>
            </a:r>
          </a:p>
          <a:p>
            <a:pPr algn="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Steuerungen</a:t>
            </a:r>
          </a:p>
          <a:p>
            <a:endParaRPr lang="de-D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8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hteck 18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3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4098" name="Picture 2" descr="\\flad-intern\daten\Kunden N - Z\Südwestmetall_C\MINT-MOBIL\MI-0014-MINT-MOBIL Konzeptentwicklung\_TRANSFER\Arbeitspakete_Vor-Nachbereitung\Geschichte-der-Industrie\Industrie_4-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774" y="2404521"/>
            <a:ext cx="5990861" cy="24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2413" y="809737"/>
            <a:ext cx="2108955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4.0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4"/>
          <p:cNvSpPr txBox="1">
            <a:spLocks/>
          </p:cNvSpPr>
          <p:nvPr/>
        </p:nvSpPr>
        <p:spPr>
          <a:xfrm>
            <a:off x="252412" y="1509433"/>
            <a:ext cx="2403006" cy="146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Morgen</a:t>
            </a:r>
          </a:p>
          <a:p>
            <a:endParaRPr lang="de-DE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2818029" y="882000"/>
            <a:ext cx="4290654" cy="125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Cyber-physische Systeme</a:t>
            </a:r>
          </a:p>
          <a:p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Internet der Dinge </a:t>
            </a: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Smart Factory</a:t>
            </a:r>
          </a:p>
          <a:p>
            <a:endParaRPr lang="de-D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8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hteck 18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9" name="Rechteck 8"/>
          <p:cNvSpPr/>
          <p:nvPr/>
        </p:nvSpPr>
        <p:spPr>
          <a:xfrm>
            <a:off x="1097686" y="2721526"/>
            <a:ext cx="6217513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produktenstehungsprozess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hlinkClick r:id="rId4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75544"/>
              </p:ext>
            </p:extLst>
          </p:nvPr>
        </p:nvGraphicFramePr>
        <p:xfrm>
          <a:off x="546538" y="843542"/>
          <a:ext cx="60960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3-4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Gliederung der PowerPoint-Präsentation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5-11 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&amp; DON‘TS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12-13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Gliederung</a:t>
                      </a:r>
                      <a:r>
                        <a:rPr lang="de-D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der Vorbereitung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14-18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Geschichte der Industrie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19-24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Produktentstehungsprozess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25-26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Übungen und Arbeitsaufträge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27-28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Gliederung der Nachbereitung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29-30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Wieviel</a:t>
                      </a:r>
                      <a:r>
                        <a:rPr lang="de-D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MINT steckt drin?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Seiten 31-32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 denken Ingenieure?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 33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Übungen und Spiele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Seite 34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Impressum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8" name="Bildplatzhalter 5" descr="PEP1-Kreis_Punk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5247610" y="1335643"/>
            <a:ext cx="3013430" cy="295238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9934" y="133564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9902" y="222598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1613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387095" y="220978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8144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platzhalter 2"/>
          <p:cNvSpPr txBox="1">
            <a:spLocks/>
          </p:cNvSpPr>
          <p:nvPr/>
        </p:nvSpPr>
        <p:spPr>
          <a:xfrm>
            <a:off x="162000" y="1080000"/>
            <a:ext cx="4560991" cy="30990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Konstruktion und Design</a:t>
            </a:r>
          </a:p>
          <a:p>
            <a:pPr marL="0" indent="0">
              <a:buNone/>
            </a:pPr>
            <a:endParaRPr 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 Produkt entsteht am PC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 handgeführten 3D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Scanner, wie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auch von Ingenieuren in der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Produkt-entwicklung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verwendet wird,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soll ein Model möglichst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lückenlos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gescannt werden. Nach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Scannen werden die gescannten Daten in ein digitales Modell umgerechnet. </a:t>
            </a:r>
          </a:p>
        </p:txBody>
      </p:sp>
      <p:sp>
        <p:nvSpPr>
          <p:cNvPr id="2" name="Ellipse 1"/>
          <p:cNvSpPr/>
          <p:nvPr/>
        </p:nvSpPr>
        <p:spPr>
          <a:xfrm>
            <a:off x="6624834" y="1400443"/>
            <a:ext cx="4318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20" name="Textfeld 1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chteck 23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5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8" name="Bildplatzhalter 5" descr="PEP1-Kreis_Punk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5247610" y="1335643"/>
            <a:ext cx="3013430" cy="295238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9934" y="133564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9902" y="222598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1613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387095" y="220978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8144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754802" y="2290783"/>
            <a:ext cx="4318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20" name="Textfeld 1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4" name="Textplatzhalter 2"/>
          <p:cNvSpPr txBox="1">
            <a:spLocks/>
          </p:cNvSpPr>
          <p:nvPr/>
        </p:nvSpPr>
        <p:spPr>
          <a:xfrm>
            <a:off x="162000" y="1080000"/>
            <a:ext cx="4524415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Versuch und Optimierung</a:t>
            </a:r>
          </a:p>
          <a:p>
            <a:pPr marL="0" indent="0">
              <a:buNone/>
            </a:pPr>
            <a:endParaRPr 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Kräfte werden sichtbar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Anhand eines Linienmusters (Spannungsoptik) soll ein optimaler Prototyp  gefunden werden, mit gleichmäßiger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Spannungsverteilung,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großer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Stabilität und ein möglichst geringes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Gewicht.</a:t>
            </a:r>
          </a:p>
          <a:p>
            <a:pPr marL="0" indent="0">
              <a:buNone/>
            </a:pPr>
            <a:endParaRPr 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Aerodynamik-Prüfung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Mehrere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Automodelle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stehen zur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Auswahl 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können auf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 Strömungsverhalten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 Windkanal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untersucht werden. </a:t>
            </a:r>
          </a:p>
        </p:txBody>
      </p:sp>
      <p:sp>
        <p:nvSpPr>
          <p:cNvPr id="23" name="Textfeld 22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Rechteck 24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8" name="Bildplatzhalter 5" descr="PEP1-Kreis_Punk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5247610" y="1335643"/>
            <a:ext cx="3013430" cy="295238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9934" y="133564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9902" y="222598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1613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387095" y="220978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8144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381033" y="3677460"/>
            <a:ext cx="4318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20" name="Textfeld 1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4" name="Textplatzhalter 2"/>
          <p:cNvSpPr txBox="1">
            <a:spLocks/>
          </p:cNvSpPr>
          <p:nvPr/>
        </p:nvSpPr>
        <p:spPr>
          <a:xfrm>
            <a:off x="162000" y="1080000"/>
            <a:ext cx="4524415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Robotik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Automatisierte Helfer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 Industrieroboter soll so programmiert werden,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er sechs Punkte auf einem Aktionsfeld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(Koordinatensystem) nacheinander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abfährt 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in der schnellste Zeit zum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Leuchten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bringt. Die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entsprechenden Koordinaten jedes einzelnen Punktes, den der Roboter abfahren soll,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müssen vorab in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Robotersteuerung eingegeben werden. 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Rechteck 24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8" name="Bildplatzhalter 5" descr="PEP1-Kreis_Punk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5247610" y="1335643"/>
            <a:ext cx="3013430" cy="295238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9934" y="133564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9902" y="222598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1613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387095" y="220978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8144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846343" y="3677460"/>
            <a:ext cx="4318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20" name="Textfeld 1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4" name="Textplatzhalter 2"/>
          <p:cNvSpPr txBox="1">
            <a:spLocks/>
          </p:cNvSpPr>
          <p:nvPr/>
        </p:nvSpPr>
        <p:spPr>
          <a:xfrm>
            <a:off x="162000" y="1080000"/>
            <a:ext cx="4681899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Intelligente Produktion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Produkte steuern sich selbst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intelligente und vollautomatische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Produktions-straße füllt verschiedene Glasperlen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kleine Döschen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ab. Auf einem Smartphone kann man festlegen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wie viel Prozent einer bestimmten Farbe in die Döschen gefüllt werden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sollen.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Informationen werden auf einem RFID-Chip abgespeichert und das Döschen bestimmt nun seinen Weg durch die Anlage selbst.</a:t>
            </a:r>
          </a:p>
        </p:txBody>
      </p:sp>
      <p:sp>
        <p:nvSpPr>
          <p:cNvPr id="23" name="Textfeld 22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Rechteck 24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8" name="Bildplatzhalter 5" descr="PEP1-Kreis_Punk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5247610" y="1335643"/>
            <a:ext cx="3013430" cy="295238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9934" y="133564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9902" y="222598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1613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387095" y="220978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81443" y="361266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451995" y="2274589"/>
            <a:ext cx="4318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20" name="Textfeld 1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2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4" name="Textplatzhalter 2"/>
          <p:cNvSpPr txBox="1">
            <a:spLocks/>
          </p:cNvSpPr>
          <p:nvPr/>
        </p:nvSpPr>
        <p:spPr>
          <a:xfrm>
            <a:off x="161999" y="1080000"/>
            <a:ext cx="4876725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Materialfluss und Logistik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Zur richtigen Zeit am richtigen Ort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Drei Personen müssen zusammenarbeiten um      ein vereinfachtes Lager zu organisieren: Die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 Person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kontrolliert den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Wareneingang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 die Geschwindigkeit des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Lagerzuflusses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Die zweite Person lagert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und je nach Auftrag wieder aus. 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dritte Person kontrolliert den Warenausgang, in dem sie die Aufträge kontrolliert und quittiert. Es gilt fünfzig Aufträge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einer möglichst kurzen Zeit zu erfüllen.</a:t>
            </a:r>
          </a:p>
          <a:p>
            <a:pPr marL="0" indent="0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Rechteck 24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2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1097687" y="2721526"/>
            <a:ext cx="5769837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und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arbeitsaufträge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hteck 10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flad-intern\daten\Kunden N - Z\Südwestmetall_C\MINT-MOBIL\MI-0014-MINT-MOBIL Konzeptentwicklung\_TRANSFER\_NeueMedien\03_Input Software\_Alle_Grafiken_gesammelt\Kreis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659" y="1038224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lad-intern\daten\Kunden N - Z\Südwestmetall_C\MINT-MOBIL\MI-0014-MINT-MOBIL Konzeptentwicklung\_TRANSFER\_NeueMedien\03_Input Software\_Alle_Grafiken_gesammelt\Kreis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175" y="1038224"/>
            <a:ext cx="1690487" cy="16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pic>
        <p:nvPicPr>
          <p:cNvPr id="1026" name="Picture 2" descr="\\flad-intern\daten\Kunden N - Z\Südwestmetall_C\MINT-MOBIL\MI-0014-MINT-MOBIL Konzeptentwicklung\_TRANSFER\_NeueMedien\03_Input Software\_Alle_Grafiken_gesammelt\Kreis_Smartph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659" y="111022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5418" y="1109467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flad-intern\daten\Kunden N - Z\Südwestmetall_C\MINT-MOBIL\MI-0014-MINT-MOBIL Konzeptentwicklung\_TRANSFER\_NeueMedien\03_Input Software\_Alle_Grafiken_gesammelt\Kreis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662" y="2865869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5418" y="2937869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lad-intern\daten\Kunden N - Z\Südwestmetall_C\MINT-MOBIL\MI-0014-MINT-MOBIL Konzeptentwicklung\_TRANSFER\_NeueMedien\03_Input Software\_Alle_Grafiken_gesammelt\Kreis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659" y="2865869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0659" y="2937869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platzhalter 2"/>
          <p:cNvSpPr txBox="1">
            <a:spLocks/>
          </p:cNvSpPr>
          <p:nvPr/>
        </p:nvSpPr>
        <p:spPr>
          <a:xfrm>
            <a:off x="162000" y="1080000"/>
            <a:ext cx="3043239" cy="30824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</a:p>
          <a:p>
            <a:pPr marL="0" indent="0">
              <a:buNone/>
            </a:pPr>
            <a:r>
              <a:rPr lang="de-DE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Produktgruppen zur Auswahl: 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(Textil, Kosmetik)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Informations- und Kommunikationstechnik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Erneuerbare Energien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Mobilität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hlinkClick r:id="rId9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1767181" y="2418624"/>
            <a:ext cx="4064070" cy="432553"/>
            <a:chOff x="1767181" y="2418624"/>
            <a:chExt cx="4064070" cy="432553"/>
          </a:xfrm>
        </p:grpSpPr>
        <p:sp>
          <p:nvSpPr>
            <p:cNvPr id="9" name="Rechteck 8"/>
            <p:cNvSpPr/>
            <p:nvPr/>
          </p:nvSpPr>
          <p:spPr>
            <a:xfrm>
              <a:off x="1767181" y="2418624"/>
              <a:ext cx="406407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NACHBEREITUNG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594" y="2455177"/>
              <a:ext cx="746657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5" name="Textfeld 14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hteck 15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7" name="Rechteck 6">
            <a:hlinkClick r:id="rId3" action="ppaction://hlinksldjump"/>
          </p:cNvPr>
          <p:cNvSpPr/>
          <p:nvPr/>
        </p:nvSpPr>
        <p:spPr>
          <a:xfrm>
            <a:off x="1247775" y="1788076"/>
            <a:ext cx="459104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WIEVIEL MINT STECKT DRIN?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hlinkClick r:id="rId4" action="ppaction://hlinksldjump"/>
          </p:cNvPr>
          <p:cNvSpPr/>
          <p:nvPr/>
        </p:nvSpPr>
        <p:spPr>
          <a:xfrm>
            <a:off x="1247776" y="2390635"/>
            <a:ext cx="445769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denken </a:t>
            </a:r>
            <a:r>
              <a:rPr lang="de-DE" sz="2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</a:t>
            </a:r>
            <a:r>
              <a:rPr lang="de-DE" sz="2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hlinkClick r:id="rId5" action="ppaction://hlinksldjump"/>
          </p:cNvPr>
          <p:cNvSpPr/>
          <p:nvPr/>
        </p:nvSpPr>
        <p:spPr>
          <a:xfrm>
            <a:off x="1247775" y="3006165"/>
            <a:ext cx="5829300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und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arbeitsaufträge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5" name="Textfeld 14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6" name="Bild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9" name="Textfeld 8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0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08050" y="2569126"/>
            <a:ext cx="459104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WIEVIEL MINT STECKT DRIN?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2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70962" y="2668790"/>
            <a:ext cx="8297314" cy="415498"/>
          </a:xfrm>
          <a:prstGeom prst="rect">
            <a:avLst/>
          </a:prstGeom>
          <a:noFill/>
        </p:spPr>
        <p:txBody>
          <a:bodyPr wrap="square" bIns="0" rtlCol="0" anchor="t">
            <a:spAutoFit/>
          </a:bodyPr>
          <a:lstStyle/>
          <a:p>
            <a:pPr algn="ctr" rtl="0"/>
            <a:r>
              <a:rPr lang="de-DE" sz="2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Euer besuch in der mobilen </a:t>
            </a:r>
            <a:r>
              <a:rPr lang="de-DE" sz="2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industriewelt</a:t>
            </a:r>
            <a:endParaRPr lang="de-DE" sz="2400" b="1" i="0" u="none" strike="noStrike" kern="1200" cap="all" spc="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84632" y="2606539"/>
            <a:ext cx="7669974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EUER BESUCH IN DER MOBILEN INDUSTRIEWELT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hlinkClick r:id="rId3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162000" y="1080000"/>
            <a:ext cx="6134025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Arbeitsblatt „So viel MINT denkt drin“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Arbeitsstation oder welches Exponat hat dir am besten gefallen?    Wenn du dich festgelegt hast, versuche folgende Fragen zu beantworten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Welches MINT-Prinzip (Mathematik, Informatik, Physik oder Chemie) liegt vor? Sind es sogar mehrere MINT-Disziplinen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Beschreibe das Prinzip kurz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deinen eigenen Worten.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Findest du weitere technische Beispiele oder ähnliche Anwendungen in anderen Bereichen der Industrie?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 3" descr="Wieviel-MINT-dr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0" y="1764000"/>
            <a:ext cx="1290372" cy="12600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0" name="Textfeld 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2" name="Textfeld 11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hteck 12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4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9" name="Textfeld 8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0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08050" y="2569126"/>
            <a:ext cx="445769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denken </a:t>
            </a:r>
            <a:r>
              <a:rPr lang="de-DE" sz="2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</a:t>
            </a:r>
            <a:r>
              <a:rPr lang="de-DE" sz="2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4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5" name="Bild 1" descr="Icon_Ingenieur-den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0" y="1764000"/>
            <a:ext cx="1511275" cy="1608057"/>
          </a:xfrm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161999" y="1080000"/>
            <a:ext cx="6734101" cy="3926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Arbeitsblatt „So denken Ingenieure“</a:t>
            </a:r>
          </a:p>
          <a:p>
            <a:pPr marL="0" indent="0">
              <a:buNone/>
            </a:pPr>
            <a:endParaRPr lang="de-D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Welche Arbeitsstation oder welches Exponat hat dir am besten gefallen?    Wenn du dich festgelegt hast, versuche folgende Fragen zu beantworten: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 welcher Herausforderung standen Ingenieure bei der Entwicklung dieser Technologie oder dieses Produkts?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welchen Studienfach oder Ausbildungsberuf könntest du daran mitarbeiten? 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Recherchiere nach Studien- und Ausbildungsinhalten. Wie könnten konkrete Anforderungen und Tätigkeiten deines gewählten Berufsbildes aussehen?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1" name="Textfeld 10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2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3" name="Textfeld 12">
            <a:hlinkClick r:id="rId5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hteck 13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4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9" name="Textfeld 8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0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1" name="Textfeld 10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08050" y="2569126"/>
            <a:ext cx="5829300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cap="all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und </a:t>
            </a:r>
            <a:r>
              <a:rPr lang="de-DE" sz="2400" b="1" cap="all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arbeitsaufträge</a:t>
            </a:r>
            <a:endParaRPr lang="de-DE" sz="2400" b="1" cap="all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0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162000" y="1080000"/>
            <a:ext cx="7558091" cy="20750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Übungen zur Stärkung der Präsentationskompetenzen </a:t>
            </a:r>
          </a:p>
          <a:p>
            <a:pPr marL="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MINT-Unterricht</a:t>
            </a:r>
          </a:p>
          <a:p>
            <a:pPr marL="0" indent="0">
              <a:buNone/>
            </a:pP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Revers-Tabu</a:t>
            </a:r>
          </a:p>
          <a:p>
            <a:pPr>
              <a:buAutoNum type="arabicPeriod"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Story</a:t>
            </a:r>
          </a:p>
          <a:p>
            <a:pPr>
              <a:buAutoNum type="arabi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Stimmt‘s?</a:t>
            </a:r>
          </a:p>
          <a:p>
            <a:pPr>
              <a:buAutoNum type="arabi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Wissenssalat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4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00" y="1476454"/>
            <a:ext cx="4879975" cy="33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0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3883500"/>
            <a:ext cx="9144000" cy="12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3" y="3919123"/>
            <a:ext cx="8694000" cy="11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platzhalter 2"/>
          <p:cNvSpPr txBox="1">
            <a:spLocks/>
          </p:cNvSpPr>
          <p:nvPr/>
        </p:nvSpPr>
        <p:spPr>
          <a:xfrm>
            <a:off x="161999" y="1032375"/>
            <a:ext cx="8555753" cy="30058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Impressum </a:t>
            </a: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Verantwortlich:</a:t>
            </a: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Baden-Württemberg Stiftung </a:t>
            </a: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Südwestmetall </a:t>
            </a: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Bundesagentur für Arbeit Regionaldirektion Baden-Württemberg</a:t>
            </a:r>
          </a:p>
          <a:p>
            <a:pPr marL="0" indent="0">
              <a:buNone/>
            </a:pPr>
            <a:endParaRPr lang="de-DE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Projektagentur (Konzeption, Redaktion und Gestaltung)</a:t>
            </a:r>
          </a:p>
          <a:p>
            <a:pPr marL="0" indent="0">
              <a:buNone/>
            </a:pP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FLAD &amp; FLAD Communication GmbH</a:t>
            </a:r>
            <a:b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Thomas-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Flad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-Weg 1 </a:t>
            </a:r>
            <a:b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90562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Heroldsberg</a:t>
            </a: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info@coaching4future.de</a:t>
            </a:r>
            <a:endParaRPr lang="de-D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www.coaching4future.de</a:t>
            </a:r>
          </a:p>
          <a:p>
            <a:pPr marL="0" indent="0">
              <a:buNone/>
            </a:pPr>
            <a:endParaRPr lang="de-DE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 Präsentation 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 Teil der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Vor- und Nachbereitung eines Besuches von </a:t>
            </a:r>
            <a:r>
              <a:rPr lang="de-DE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INDUSTRY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steht Lehrkräften kostenlos zur Verfügung.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dieser Präsentation gezeigten 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Texte und Bilder sind geschützt. Die Rechte liegen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 FLAD &amp; FLAD Communication GmbH.</a:t>
            </a:r>
          </a:p>
        </p:txBody>
      </p:sp>
      <p:pic>
        <p:nvPicPr>
          <p:cNvPr id="6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763688" y="3173474"/>
            <a:ext cx="4070008" cy="432553"/>
            <a:chOff x="2671637" y="3035452"/>
            <a:chExt cx="4070008" cy="432553"/>
          </a:xfrm>
        </p:grpSpPr>
        <p:sp>
          <p:nvSpPr>
            <p:cNvPr id="18" name="Rechteck 17">
              <a:hlinkClick r:id="rId3" action="ppaction://hlinksldjump"/>
            </p:cNvPr>
            <p:cNvSpPr/>
            <p:nvPr/>
          </p:nvSpPr>
          <p:spPr>
            <a:xfrm>
              <a:off x="2671637" y="3035452"/>
              <a:ext cx="406407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NACHBEREITUNG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88" y="3072005"/>
              <a:ext cx="746657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1763688" y="2401304"/>
            <a:ext cx="4064070" cy="433112"/>
            <a:chOff x="2671637" y="2263282"/>
            <a:chExt cx="4064070" cy="433112"/>
          </a:xfrm>
        </p:grpSpPr>
        <p:sp>
          <p:nvSpPr>
            <p:cNvPr id="19" name="Rechteck 18">
              <a:hlinkClick r:id="rId5" action="ppaction://hlinksldjump"/>
            </p:cNvPr>
            <p:cNvSpPr/>
            <p:nvPr/>
          </p:nvSpPr>
          <p:spPr>
            <a:xfrm>
              <a:off x="2671637" y="2263282"/>
              <a:ext cx="406407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VORBEREITUNG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637" y="2300394"/>
              <a:ext cx="746655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hteck 21">
            <a:hlinkClick r:id="rId7" action="ppaction://hlinksldjump"/>
          </p:cNvPr>
          <p:cNvSpPr/>
          <p:nvPr/>
        </p:nvSpPr>
        <p:spPr>
          <a:xfrm>
            <a:off x="1763688" y="1629135"/>
            <a:ext cx="406715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&amp; DON‘TS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1" name="Textfeld 10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2" name="Bild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5" name="Rechteck 4">
            <a:hlinkClick r:id="rId9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1763688" y="2420289"/>
            <a:ext cx="4067159" cy="43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&amp; DON‘TS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7" name="Bild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8" name="Textfeld 7">
            <a:hlinkClick r:id="rId4" action="ppaction://hlinksldjump"/>
          </p:cNvPr>
          <p:cNvSpPr txBox="1"/>
          <p:nvPr/>
        </p:nvSpPr>
        <p:spPr>
          <a:xfrm>
            <a:off x="7289510" y="4435316"/>
            <a:ext cx="127876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weiter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hteck 8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62000" y="1080000"/>
            <a:ext cx="8081777" cy="292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TheSerif HP3 Light"/>
                <a:cs typeface="TheSerif HP3 Light"/>
              </a:defRPr>
            </a:lvl1pPr>
            <a:lvl2pPr marL="285750" indent="-285750" defTabSz="355600">
              <a:buFont typeface="Arial"/>
              <a:buChar char="•"/>
              <a:defRPr sz="1600" b="0" i="0">
                <a:latin typeface="TheSerif HP3 Light"/>
                <a:cs typeface="TheSerif HP3 Light"/>
              </a:defRPr>
            </a:lvl2pPr>
            <a:lvl3pPr marL="538163" indent="-266700">
              <a:buFont typeface="Symbol" charset="2"/>
              <a:buChar char="-"/>
              <a:defRPr sz="1600" b="0" i="0">
                <a:latin typeface="TheSerif HP3 Light"/>
                <a:cs typeface="TheSerif HP3 Light"/>
              </a:defRPr>
            </a:lvl3pPr>
            <a:lvl4pPr marL="538163" indent="-266700" defTabSz="-19050">
              <a:buNone/>
              <a:defRPr sz="1200" b="0" i="0">
                <a:latin typeface="TheSerif HP3 Light"/>
                <a:cs typeface="TheSerif HP3 Light"/>
              </a:defRPr>
            </a:lvl4pPr>
            <a:lvl5pPr marL="804863" indent="-266700" defTabSz="-19050">
              <a:buNone/>
              <a:defRPr sz="1200" b="0" i="0">
                <a:latin typeface="TheSerif HP3 Light"/>
                <a:cs typeface="TheSerif HP3 Light"/>
              </a:defRPr>
            </a:lvl5pPr>
          </a:lstStyle>
          <a:p>
            <a:pPr lvl="0"/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Euer Besuch in der mobilen Industriewelt </a:t>
            </a:r>
          </a:p>
          <a:p>
            <a:pPr lvl="0"/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Taschen und Jacken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lasst ihr am besten im Klassenzimmer. Solltet ihr sie dabei haben, könnt ihr sie im Truck im Obergeschoss ablegen.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Danach sammelt ihr euch vor dem großen Wandmonitor im Erdgeschoss.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 einer Begrüßung  und Einführung durch die Coaches teilt ihr euch in Kleingruppen   auf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maximal 6 Schülerinnen/Schülern).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den Stationen gilt: Eigenständiges Arbeiten – Aber: Teamwork ist angesagt!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 einer abschließenden gemeinsamen Besprechung versammeln sich alle noch einmal. Achtet bitte dazu auf die Anweisungen der Coaches.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0" name="Textfeld 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1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13" name="Textfeld 12">
            <a:hlinkClick r:id="rId5" action="ppaction://hlinksldjump"/>
          </p:cNvPr>
          <p:cNvSpPr txBox="1"/>
          <p:nvPr/>
        </p:nvSpPr>
        <p:spPr>
          <a:xfrm>
            <a:off x="4895850" y="4435316"/>
            <a:ext cx="367242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Arbeitsstationen im überblick</a:t>
            </a:r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hteck 7">
            <a:hlinkClick r:id="rId6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pic>
        <p:nvPicPr>
          <p:cNvPr id="25" name="Bildplatzhalter 5" descr="PEP1-Kreis_Punk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1" r="-464"/>
          <a:stretch/>
        </p:blipFill>
        <p:spPr>
          <a:xfrm>
            <a:off x="3119335" y="1218293"/>
            <a:ext cx="3013430" cy="2952380"/>
          </a:xfrm>
          <a:prstGeom prst="rect">
            <a:avLst/>
          </a:prstGeom>
        </p:spPr>
      </p:pic>
      <p:sp>
        <p:nvSpPr>
          <p:cNvPr id="26" name="Textplatzhalter 10"/>
          <p:cNvSpPr txBox="1">
            <a:spLocks/>
          </p:cNvSpPr>
          <p:nvPr/>
        </p:nvSpPr>
        <p:spPr>
          <a:xfrm>
            <a:off x="3429139" y="863392"/>
            <a:ext cx="2592288" cy="312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 UND DESIGN</a:t>
            </a:r>
            <a:endParaRPr lang="de-D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platzhalter 10"/>
          <p:cNvSpPr txBox="1">
            <a:spLocks/>
          </p:cNvSpPr>
          <p:nvPr/>
        </p:nvSpPr>
        <p:spPr>
          <a:xfrm>
            <a:off x="5898183" y="3644989"/>
            <a:ext cx="2135706" cy="39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800" b="0" i="0" kern="1200" cap="all" spc="50" baseline="0" dirty="0">
                <a:solidFill>
                  <a:schemeClr val="tx2"/>
                </a:solidFill>
                <a:latin typeface="FlamaCondensed-Medium"/>
                <a:ea typeface="+mj-ea"/>
                <a:cs typeface="FlamaCondensed-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Robotik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platzhalter 10"/>
          <p:cNvSpPr txBox="1">
            <a:spLocks/>
          </p:cNvSpPr>
          <p:nvPr/>
        </p:nvSpPr>
        <p:spPr>
          <a:xfrm>
            <a:off x="445017" y="3666730"/>
            <a:ext cx="3061231" cy="39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800" b="0" i="0" kern="1200" cap="all" spc="50" baseline="0" dirty="0">
                <a:solidFill>
                  <a:schemeClr val="tx2"/>
                </a:solidFill>
                <a:latin typeface="FlamaCondensed-Medium"/>
                <a:ea typeface="+mj-ea"/>
                <a:cs typeface="FlamaCondensed-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Intelligente Produktion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platzhalter 15"/>
          <p:cNvSpPr txBox="1">
            <a:spLocks/>
          </p:cNvSpPr>
          <p:nvPr/>
        </p:nvSpPr>
        <p:spPr>
          <a:xfrm>
            <a:off x="586301" y="2258628"/>
            <a:ext cx="2842838" cy="389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 UND MATERIALFLUSS</a:t>
            </a:r>
            <a:endParaRPr lang="de-D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431659" y="121829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heSerif HP7 Bold" pitchFamily="18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61627" y="2108633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heSerif HP7 Bold" pitchFamily="18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5187858" y="349531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heSerif HP7 Bold" pitchFamily="18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258820" y="2092439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heSerif HP7 Bold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653168" y="3495310"/>
            <a:ext cx="561600" cy="561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heSerif HP7 Bold" pitchFamily="18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>
          <a:xfrm>
            <a:off x="5474272" y="1743977"/>
            <a:ext cx="3126618" cy="1209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platzhalter 10"/>
          <p:cNvSpPr txBox="1">
            <a:spLocks/>
          </p:cNvSpPr>
          <p:nvPr/>
        </p:nvSpPr>
        <p:spPr>
          <a:xfrm>
            <a:off x="6231200" y="2258628"/>
            <a:ext cx="3197155" cy="39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800" b="0" i="0" kern="1200" cap="all" spc="50" baseline="0" dirty="0">
                <a:solidFill>
                  <a:schemeClr val="tx2"/>
                </a:solidFill>
                <a:latin typeface="FlamaCondensed-Medium"/>
                <a:ea typeface="+mj-ea"/>
                <a:cs typeface="FlamaCondensed-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Versuch und Optimierung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345211" y="1368288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 1</a:t>
            </a:r>
            <a:endParaRPr lang="de-DE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471056" y="2258628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 </a:t>
            </a: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168249" y="2258628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 </a:t>
            </a: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097287" y="3644989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 </a:t>
            </a: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565298" y="3645305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 </a:t>
            </a: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feld 37">
            <a:hlinkClick r:id="rId6" action="ppaction://hlinksldjump"/>
          </p:cNvPr>
          <p:cNvSpPr txBox="1"/>
          <p:nvPr/>
        </p:nvSpPr>
        <p:spPr>
          <a:xfrm>
            <a:off x="5561627" y="4435316"/>
            <a:ext cx="300665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den </a:t>
            </a:r>
            <a:r>
              <a:rPr lang="de-DE" sz="1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arbeitsstationen</a:t>
            </a:r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40" name="Textfeld 3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41" name="Bild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4" name="Textplatzhalter 4"/>
          <p:cNvSpPr txBox="1">
            <a:spLocks/>
          </p:cNvSpPr>
          <p:nvPr/>
        </p:nvSpPr>
        <p:spPr>
          <a:xfrm>
            <a:off x="162000" y="1080000"/>
            <a:ext cx="3090861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1pPr>
            <a:lvl2pPr marL="285750" indent="-285750" algn="l" defTabSz="3556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2pPr>
            <a:lvl3pPr marL="538163" indent="-2667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6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3pPr>
            <a:lvl4pPr marL="5381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4pPr>
            <a:lvl5pPr marL="804863" indent="-266700" algn="l" defTabSz="-1905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TheSerif HP3 Light"/>
                <a:ea typeface="+mn-ea"/>
                <a:cs typeface="TheSerif HP3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Stationen im Überblick</a:t>
            </a:r>
          </a:p>
          <a:p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hteck 45">
            <a:hlinkClick r:id="rId8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7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62000" y="1080000"/>
            <a:ext cx="8081777" cy="292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TheSerif HP3 Light"/>
                <a:cs typeface="TheSerif HP3 Light"/>
              </a:defRPr>
            </a:lvl1pPr>
            <a:lvl2pPr marL="285750" indent="-285750" defTabSz="355600">
              <a:buFont typeface="Arial"/>
              <a:buChar char="•"/>
              <a:defRPr sz="1600" b="0" i="0">
                <a:latin typeface="TheSerif HP3 Light"/>
                <a:cs typeface="TheSerif HP3 Light"/>
              </a:defRPr>
            </a:lvl2pPr>
            <a:lvl3pPr marL="538163" indent="-266700">
              <a:buFont typeface="Symbol" charset="2"/>
              <a:buChar char="-"/>
              <a:defRPr sz="1600" b="0" i="0">
                <a:latin typeface="TheSerif HP3 Light"/>
                <a:cs typeface="TheSerif HP3 Light"/>
              </a:defRPr>
            </a:lvl3pPr>
            <a:lvl4pPr marL="538163" indent="-266700" defTabSz="-19050">
              <a:buNone/>
              <a:defRPr sz="1200" b="0" i="0">
                <a:latin typeface="TheSerif HP3 Light"/>
                <a:cs typeface="TheSerif HP3 Light"/>
              </a:defRPr>
            </a:lvl4pPr>
            <a:lvl5pPr marL="804863" indent="-266700" defTabSz="-19050">
              <a:buNone/>
              <a:defRPr sz="1200" b="0" i="0">
                <a:latin typeface="TheSerif HP3 Light"/>
                <a:cs typeface="TheSerif HP3 Light"/>
              </a:defRPr>
            </a:lvl5pPr>
          </a:lstStyle>
          <a:p>
            <a:pPr lvl="0"/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den Stationen </a:t>
            </a:r>
          </a:p>
          <a:p>
            <a:pPr lvl="0"/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Lest euch bitte die Arbeitsanweisungen an den Touch-Monitoren der einzelnen Stationen durch, bevor ihr startet.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 „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geht‘s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seit ihr dran und dürft loslegen.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Habt ihr eure Aufgabe erfüllt, klickt ihr am Touch-Monitor auf 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WEITER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                 Es folgen weitere Informationen und Videos.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Seid ihr schon vor den anderen fertig mit eurer Aufgabe? Vier rote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ände mit zahlreichen Exponaten und Multimediaanwendungen laden zum Erkunden ein.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hlinkClick r:id="rId3" action="ppaction://hlinksldjump"/>
          </p:cNvPr>
          <p:cNvSpPr txBox="1"/>
          <p:nvPr/>
        </p:nvSpPr>
        <p:spPr>
          <a:xfrm>
            <a:off x="6229351" y="4435316"/>
            <a:ext cx="233892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cap="all" spc="5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stationenwechsel</a:t>
            </a:r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14" name="Textfeld 13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15" name="Bild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8" name="Rechteck 7">
            <a:hlinkClick r:id="rId5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2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265033"/>
            <a:ext cx="1511275" cy="381284"/>
          </a:xfrm>
          <a:prstGeom prst="rect">
            <a:avLst/>
          </a:prstGeom>
        </p:spPr>
      </p:pic>
      <p:sp>
        <p:nvSpPr>
          <p:cNvPr id="35" name="Rechteck 34">
            <a:hlinkClick r:id="rId3" action="ppaction://hlinksldjump"/>
          </p:cNvPr>
          <p:cNvSpPr/>
          <p:nvPr/>
        </p:nvSpPr>
        <p:spPr>
          <a:xfrm>
            <a:off x="5207572" y="1743977"/>
            <a:ext cx="3126618" cy="1209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022539" y="671676"/>
            <a:ext cx="4251366" cy="3970042"/>
            <a:chOff x="3098577" y="909963"/>
            <a:chExt cx="4251366" cy="3970042"/>
          </a:xfrm>
        </p:grpSpPr>
        <p:pic>
          <p:nvPicPr>
            <p:cNvPr id="59" name="Bildplatzhalter 5" descr="PEP1-Kreis_Punkte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21" r="-464"/>
            <a:stretch/>
          </p:blipFill>
          <p:spPr>
            <a:xfrm>
              <a:off x="3671588" y="1218293"/>
              <a:ext cx="3013430" cy="2952380"/>
            </a:xfrm>
            <a:prstGeom prst="rect">
              <a:avLst/>
            </a:prstGeom>
          </p:spPr>
        </p:pic>
        <p:sp>
          <p:nvSpPr>
            <p:cNvPr id="60" name="Ellipse 59"/>
            <p:cNvSpPr/>
            <p:nvPr/>
          </p:nvSpPr>
          <p:spPr>
            <a:xfrm>
              <a:off x="4983912" y="1218293"/>
              <a:ext cx="561600" cy="561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6113880" y="2108633"/>
              <a:ext cx="561600" cy="561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5740111" y="3495310"/>
              <a:ext cx="561600" cy="561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3811073" y="2092439"/>
              <a:ext cx="561600" cy="561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4205421" y="3495310"/>
              <a:ext cx="561600" cy="561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759105" y="2132856"/>
              <a:ext cx="1847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de-DE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ebogener Pfeil 69"/>
            <p:cNvSpPr/>
            <p:nvPr/>
          </p:nvSpPr>
          <p:spPr>
            <a:xfrm rot="2400000">
              <a:off x="5202103" y="909963"/>
              <a:ext cx="1731977" cy="1458507"/>
            </a:xfrm>
            <a:prstGeom prst="circularArrow">
              <a:avLst>
                <a:gd name="adj1" fmla="val 7904"/>
                <a:gd name="adj2" fmla="val 1142319"/>
                <a:gd name="adj3" fmla="val 20364509"/>
                <a:gd name="adj4" fmla="val 10800000"/>
                <a:gd name="adj5" fmla="val 12500"/>
              </a:avLst>
            </a:prstGeom>
            <a:solidFill>
              <a:schemeClr val="accent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ebogener Pfeil 70"/>
            <p:cNvSpPr/>
            <p:nvPr/>
          </p:nvSpPr>
          <p:spPr>
            <a:xfrm rot="6600000">
              <a:off x="5754701" y="2531292"/>
              <a:ext cx="1731977" cy="1458507"/>
            </a:xfrm>
            <a:prstGeom prst="circularArrow">
              <a:avLst>
                <a:gd name="adj1" fmla="val 7904"/>
                <a:gd name="adj2" fmla="val 1142319"/>
                <a:gd name="adj3" fmla="val 20364509"/>
                <a:gd name="adj4" fmla="val 10800000"/>
                <a:gd name="adj5" fmla="val 12500"/>
              </a:avLst>
            </a:prstGeom>
            <a:solidFill>
              <a:schemeClr val="accent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ebogener Pfeil 71"/>
            <p:cNvSpPr/>
            <p:nvPr/>
          </p:nvSpPr>
          <p:spPr>
            <a:xfrm rot="11100000">
              <a:off x="4430547" y="3421498"/>
              <a:ext cx="1731977" cy="1458507"/>
            </a:xfrm>
            <a:prstGeom prst="circularArrow">
              <a:avLst>
                <a:gd name="adj1" fmla="val 7904"/>
                <a:gd name="adj2" fmla="val 1142319"/>
                <a:gd name="adj3" fmla="val 20364509"/>
                <a:gd name="adj4" fmla="val 10800000"/>
                <a:gd name="adj5" fmla="val 12500"/>
              </a:avLst>
            </a:prstGeom>
            <a:solidFill>
              <a:schemeClr val="accent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ebogener Pfeil 72"/>
            <p:cNvSpPr/>
            <p:nvPr/>
          </p:nvSpPr>
          <p:spPr>
            <a:xfrm rot="15000000">
              <a:off x="2961842" y="2538794"/>
              <a:ext cx="1731977" cy="1458507"/>
            </a:xfrm>
            <a:prstGeom prst="circularArrow">
              <a:avLst>
                <a:gd name="adj1" fmla="val 7904"/>
                <a:gd name="adj2" fmla="val 1142319"/>
                <a:gd name="adj3" fmla="val 20364509"/>
                <a:gd name="adj4" fmla="val 10800000"/>
                <a:gd name="adj5" fmla="val 12500"/>
              </a:avLst>
            </a:prstGeom>
            <a:solidFill>
              <a:schemeClr val="accent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ebogener Pfeil 73"/>
            <p:cNvSpPr/>
            <p:nvPr/>
          </p:nvSpPr>
          <p:spPr>
            <a:xfrm rot="19200000">
              <a:off x="3389360" y="941768"/>
              <a:ext cx="1731977" cy="1458507"/>
            </a:xfrm>
            <a:prstGeom prst="circularArrow">
              <a:avLst>
                <a:gd name="adj1" fmla="val 7904"/>
                <a:gd name="adj2" fmla="val 1142319"/>
                <a:gd name="adj3" fmla="val 20364509"/>
                <a:gd name="adj4" fmla="val 10800000"/>
                <a:gd name="adj5" fmla="val 12500"/>
              </a:avLst>
            </a:prstGeom>
            <a:solidFill>
              <a:schemeClr val="accent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897464" y="1368288"/>
              <a:ext cx="7601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Gruppe 1</a:t>
              </a:r>
              <a:endPara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6021735" y="2258628"/>
              <a:ext cx="7601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Gruppe </a:t>
              </a:r>
              <a:r>
                <a:rPr lang="de-DE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3718928" y="2258628"/>
              <a:ext cx="7601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Gruppe </a:t>
              </a:r>
              <a:r>
                <a:rPr lang="de-DE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5647966" y="3644989"/>
              <a:ext cx="7601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Gruppe </a:t>
              </a:r>
              <a:r>
                <a:rPr lang="de-DE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106452" y="3645305"/>
              <a:ext cx="7601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Gruppe </a:t>
              </a:r>
              <a:r>
                <a:rPr lang="de-DE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81" name="Textplatzhalter 2"/>
          <p:cNvSpPr txBox="1">
            <a:spLocks/>
          </p:cNvSpPr>
          <p:nvPr/>
        </p:nvSpPr>
        <p:spPr>
          <a:xfrm>
            <a:off x="162000" y="1080000"/>
            <a:ext cx="2779782" cy="30990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heSans B5 Plain"/>
                <a:ea typeface="+mn-ea"/>
                <a:cs typeface="TheSans B5 Pla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jeder Station habt ihr 10-15 Minuten Zeit, dann wechselt ihr zur nächsten.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Wechsel erfolgt im Uhrzeigersinn: Gruppe 1     geht an Station 2,             Gruppe 2 an Station 3, usw.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Wann der Wechsel stattfindet, kündigen die Coaches an.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>
            <a:hlinkClick r:id="rId5" action="ppaction://hlinksldjump"/>
          </p:cNvPr>
          <p:cNvSpPr txBox="1"/>
          <p:nvPr/>
        </p:nvSpPr>
        <p:spPr>
          <a:xfrm>
            <a:off x="5981701" y="4435316"/>
            <a:ext cx="258657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cap="all" spc="5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sicherheitshinweise</a:t>
            </a:r>
            <a:r>
              <a:rPr lang="de-DE" sz="1400" b="1" i="0" kern="1200" cap="all" spc="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</a:t>
            </a:r>
            <a:endParaRPr lang="de-DE" sz="1400" b="1" i="0" kern="1200" cap="all" spc="5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52000" y="4435316"/>
            <a:ext cx="386032" cy="369332"/>
            <a:chOff x="256247" y="4559780"/>
            <a:chExt cx="386032" cy="369332"/>
          </a:xfrm>
        </p:grpSpPr>
        <p:sp>
          <p:nvSpPr>
            <p:cNvPr id="30" name="Textfeld 29"/>
            <p:cNvSpPr txBox="1"/>
            <p:nvPr/>
          </p:nvSpPr>
          <p:spPr>
            <a:xfrm>
              <a:off x="256247" y="4559780"/>
              <a:ext cx="3860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800" b="0" i="0" kern="1200" cap="all" spc="50" baseline="0" dirty="0">
                <a:solidFill>
                  <a:schemeClr val="bg1"/>
                </a:solidFill>
                <a:latin typeface="TheSerif HP7 Bold"/>
                <a:ea typeface="+mj-ea"/>
                <a:cs typeface="TheSerif HP7 Bold"/>
              </a:endParaRPr>
            </a:p>
          </p:txBody>
        </p:sp>
        <p:pic>
          <p:nvPicPr>
            <p:cNvPr id="31" name="Bild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60" y="4599455"/>
              <a:ext cx="356608" cy="276552"/>
            </a:xfrm>
            <a:prstGeom prst="rect">
              <a:avLst/>
            </a:prstGeom>
          </p:spPr>
        </p:pic>
      </p:grpSp>
      <p:sp>
        <p:nvSpPr>
          <p:cNvPr id="27" name="Rechteck 26">
            <a:hlinkClick r:id="rId7" action="ppaction://hlinksldjump"/>
          </p:cNvPr>
          <p:cNvSpPr/>
          <p:nvPr/>
        </p:nvSpPr>
        <p:spPr>
          <a:xfrm>
            <a:off x="0" y="4260407"/>
            <a:ext cx="881926" cy="894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B0001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Bildschirmpräsentation (16:9)</PresentationFormat>
  <Paragraphs>228</Paragraphs>
  <Slides>35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Arial</vt:lpstr>
      <vt:lpstr>Calibri</vt:lpstr>
      <vt:lpstr>FlamaCondensed-Basic</vt:lpstr>
      <vt:lpstr>FlamaCondensed-Medium</vt:lpstr>
      <vt:lpstr>TheSans B5 Plain</vt:lpstr>
      <vt:lpstr>TheSerif HP7 Bold</vt:lpstr>
      <vt:lpstr>Times New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FLAD&amp;FLAD Communication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DISCOVER INDUSTRY</dc:creator>
  <cp:lastModifiedBy>Carina Partl</cp:lastModifiedBy>
  <cp:revision>207</cp:revision>
  <dcterms:created xsi:type="dcterms:W3CDTF">2014-11-04T11:43:54Z</dcterms:created>
  <dcterms:modified xsi:type="dcterms:W3CDTF">2016-02-12T10:34:28Z</dcterms:modified>
</cp:coreProperties>
</file>